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72"/>
    <p:restoredTop sz="94690"/>
  </p:normalViewPr>
  <p:slideViewPr>
    <p:cSldViewPr snapToGrid="0">
      <p:cViewPr varScale="1">
        <p:scale>
          <a:sx n="51" d="100"/>
          <a:sy n="51" d="100"/>
        </p:scale>
        <p:origin x="232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754CC1-4365-3A20-8EBB-7E92B823E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46CF54-FB36-2707-90E9-5B38654C3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E3C0F4-6F9C-3225-5A61-9A8503544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917AFC-8708-4DA7-E13A-939170518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FD517D-42EF-8CB3-6DB2-7428DE2F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4962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B47BFD-40C1-9472-9194-18EC370BD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44DB79-2EE3-E3EC-F091-8D74F8827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4F886B-5103-4C09-2774-3D11AC307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34461F-23F6-5D53-FBBE-F2F9A9F52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5B4DDC-C748-F035-8261-18DFEF522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49108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19E593-98BA-C0D1-BD10-5194FF299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42C47B7-E986-DDFF-B9F5-D7C10F269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98ACE1-7FA0-082B-3DB3-DAB1E4CB9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52FA94-FA27-2FA8-88F5-EC5537B91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66010D-DF91-74D6-4771-14026425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53860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4EEF3-1B8C-BEEC-DCBF-6F42D8274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19B244-A138-772D-3C1A-62AAABFA2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64D23F-CBAA-221B-1E20-27D022FD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B69011-C434-35CC-31F0-3CB01428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15FB8F-7F07-CD8D-CA69-0AA64C4E0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798198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0D495-E61D-A35D-2912-30EA99B03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2002C5-2C47-60B7-B697-D23ABC454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FB6B91-EFC2-E603-72C5-F622D9DBF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003F80-AE09-4C43-7262-A44209026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60BE63-4F98-3CF8-8010-22D7C8FA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1830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B36C5-4BEE-D7FD-D35C-075A11D8B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023123-689A-329C-9069-7E1E2B643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15272C-9894-D094-57E2-41455A11E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033E3C-0AF7-7161-31D3-E78E298F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5343D0-0AFF-D340-A15A-E171EFAA4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9000B6-CC85-9B1C-EF26-C50F9EC6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07387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6F5377-9E1A-091E-F45F-D08D3CBC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EF1498-C16D-92E1-3881-76051796A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4E4E34-BF93-A8E0-1E75-978716B36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9528AB8-75EE-9BFF-434E-B5A421207A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62AA30-51C4-F019-E46B-52804AD6F5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8F3B17-B1A0-EA51-3ADC-77D9F526D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A83213C-A399-EBBB-8418-A702AABA0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1B10C00-AD28-B1A0-F85D-71FCCB54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53449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6E9B4-EC16-CE03-9BD0-4759FD3EA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8E3D0F-12FA-79AD-8616-5B399CF8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C9FEE9-FD1A-B0C1-0A90-B2BDFB130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4B9390-5AC9-34CD-ABC2-6CD121EE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37704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83E46D2-04AD-EC04-C963-768E0252A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B18E6F9-B2F1-DF37-69A3-B966E23C3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8A499B4-7212-F164-A22C-6866938C0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90593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308D48-0F65-A0BB-6848-6FC4582F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3C13B7-D9A7-2F50-0B6C-2DBAF49AD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4FB301-D113-6DCB-CAC8-8CF7A5741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F9BF29-FE58-15CA-FD2C-F67DC821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84BC06-058F-D078-9598-56335786A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3FB8D6-4E67-243F-BC22-207C0CC7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822399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B3D6D-2102-86B5-3303-F634DCE61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F194ECE-EB09-5875-0F6C-A41B73794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D11B39-90D4-D311-71A5-501DFB931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9FA872-1884-54F2-A5B4-2BD487A32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9221A2-C086-A00D-770D-C1FF8FC89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18F8EE-5D1E-3EDE-C8D7-07661BCF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38488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1521DD8-723C-AD50-95D6-CFE3ACBA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FF89DB-FF0D-CF0B-C169-F5354CE0E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A23950-2A8B-C585-DAB7-A0DD2A826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EBFEA3-F8AC-2E49-8A3D-88C250199A0B}" type="datetimeFigureOut">
              <a:rPr lang="es-PY" smtClean="0"/>
              <a:t>22/1/26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FC735-7706-363D-5C47-F8E41C97AD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C51ED4-241F-9B2E-B239-09624405E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1C4B66-22A4-D04F-A251-365429DAB4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39624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6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7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41F5EAFF-110B-3ECC-0F55-9FBA5328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s-PY" sz="3600">
                <a:solidFill>
                  <a:schemeClr val="tx2"/>
                </a:solidFill>
              </a:rPr>
              <a:t>"Orden: El Activo Invisible."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D80093-BA8B-3CD1-33FE-721CCA9FD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PY" sz="1800" dirty="0">
                <a:solidFill>
                  <a:schemeClr val="tx2"/>
                </a:solidFill>
              </a:rPr>
              <a:t>"Sistemas que permiten delegar con certeza, liderar con datos y asegurar la continuidad del negocio."</a:t>
            </a:r>
          </a:p>
        </p:txBody>
      </p:sp>
    </p:spTree>
    <p:extLst>
      <p:ext uri="{BB962C8B-B14F-4D97-AF65-F5344CB8AC3E}">
        <p14:creationId xmlns:p14="http://schemas.microsoft.com/office/powerpoint/2010/main" val="332258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A5BAC63-0085-D854-C67D-140D10144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/>
              <a:t>Imagina una importadora que duplica sus ventas en seis meses. El dueño está feliz, pero hay un problema: </a:t>
            </a:r>
            <a:r>
              <a:rPr lang="en-US" sz="3000" b="1"/>
              <a:t>no hay procesos</a:t>
            </a:r>
            <a:endParaRPr lang="en-US" sz="3000"/>
          </a:p>
        </p:txBody>
      </p:sp>
      <p:sp>
        <p:nvSpPr>
          <p:cNvPr id="2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05A7E9-345C-BC0A-79F5-8996D1B29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20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/>
              <a:t>Los pedidos se anotan en papeles.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/>
              <a:t>No hay control de inventario real.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/>
              <a:t>Se paga a proveedores "según el saldo en el banco", sin flujo de caja proyectado.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/>
          </a:p>
        </p:txBody>
      </p:sp>
      <p:pic>
        <p:nvPicPr>
          <p:cNvPr id="6" name="Marcador de posición de imagen 5">
            <a:extLst>
              <a:ext uri="{FF2B5EF4-FFF2-40B4-BE49-F238E27FC236}">
                <a16:creationId xmlns:a16="http://schemas.microsoft.com/office/drawing/2014/main" id="{DD3073FC-210A-0C61-BCD0-8BB6E90B308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808" r="4898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70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BC70584-D151-DEE7-87D4-8E47514A7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El Punto de Quiebre</a:t>
            </a:r>
            <a:br>
              <a:rPr lang="en-US"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3600" kern="12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FD9778-5D25-52FB-20C7-40C3152EA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2" y="2421683"/>
            <a:ext cx="4765949" cy="33534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2"/>
                </a:solidFill>
              </a:rPr>
              <a:t>De pronto, la </a:t>
            </a:r>
            <a:r>
              <a:rPr lang="en-US" sz="1800" b="1">
                <a:solidFill>
                  <a:schemeClr val="tx2"/>
                </a:solidFill>
              </a:rPr>
              <a:t>DNIT</a:t>
            </a:r>
            <a:r>
              <a:rPr lang="en-US" sz="1800">
                <a:solidFill>
                  <a:schemeClr val="tx2"/>
                </a:solidFill>
              </a:rPr>
              <a:t> solicita una auditoría bajo la </a:t>
            </a:r>
            <a:r>
              <a:rPr lang="en-US" sz="1800" b="1">
                <a:solidFill>
                  <a:schemeClr val="tx2"/>
                </a:solidFill>
              </a:rPr>
              <a:t>Ley 6380</a:t>
            </a:r>
            <a:r>
              <a:rPr lang="en-US" sz="1800">
                <a:solidFill>
                  <a:schemeClr val="tx2"/>
                </a:solidFill>
              </a:rPr>
              <a:t>. La empresa no tiene trazabilidad. Los errores en el costo de ventas y la falta de documentación de respaldo generan multas millonarias. El flujo de caja se corta. </a:t>
            </a:r>
            <a:r>
              <a:rPr lang="en-US" sz="1800" b="1">
                <a:solidFill>
                  <a:schemeClr val="tx2"/>
                </a:solidFill>
              </a:rPr>
              <a:t>La empresa es "rentable" en papel, pero no tiene liquidez para operar.</a:t>
            </a:r>
            <a:endParaRPr lang="en-US" sz="1800">
              <a:solidFill>
                <a:schemeClr val="tx2"/>
              </a:solidFill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22" name="Group 1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Marcador de posición de imagen 5">
            <a:extLst>
              <a:ext uri="{FF2B5EF4-FFF2-40B4-BE49-F238E27FC236}">
                <a16:creationId xmlns:a16="http://schemas.microsoft.com/office/drawing/2014/main" id="{C77CE8A4-82C4-3F52-D11C-82817071B85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0951" r="10951"/>
          <a:stretch>
            <a:fillRect/>
          </a:stretch>
        </p:blipFill>
        <p:spPr>
          <a:xfrm>
            <a:off x="7708392" y="2255407"/>
            <a:ext cx="4142232" cy="3270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00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161C1B41-A6A6-C67D-4DFA-81BB626B8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br>
              <a:rPr lang="es-PY" altLang="es-PY" sz="4000" b="1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kumimoji="0" lang="es-PY" altLang="es-PY" sz="4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Como decía </a:t>
            </a:r>
            <a:r>
              <a:rPr kumimoji="0" lang="es-PY" altLang="es-PY" sz="4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Peter Drucker</a:t>
            </a:r>
            <a:r>
              <a:rPr kumimoji="0" lang="es-PY" altLang="es-PY" sz="4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s-PY" altLang="es-PY" sz="4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endParaRPr lang="es-PY" sz="4000" dirty="0">
              <a:solidFill>
                <a:schemeClr val="tx2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78C5CB-5A72-3257-95C0-58F7C709A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s-PY" sz="2000">
                <a:solidFill>
                  <a:schemeClr val="tx2"/>
                </a:solidFill>
              </a:rPr>
              <a:t>"La eficiencia es hacer las cosas bien; la efectividad es hacer las cosas correctas."</a:t>
            </a:r>
          </a:p>
        </p:txBody>
      </p:sp>
    </p:spTree>
    <p:extLst>
      <p:ext uri="{BB962C8B-B14F-4D97-AF65-F5344CB8AC3E}">
        <p14:creationId xmlns:p14="http://schemas.microsoft.com/office/powerpoint/2010/main" val="21770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170</Words>
  <Application>Microsoft Macintosh PowerPoint</Application>
  <PresentationFormat>Panorámica</PresentationFormat>
  <Paragraphs>13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de Office</vt:lpstr>
      <vt:lpstr>"Orden: El Activo Invisible."</vt:lpstr>
      <vt:lpstr>Imagina una importadora que duplica sus ventas en seis meses. El dueño está feliz, pero hay un problema: no hay procesos</vt:lpstr>
      <vt:lpstr>El Punto de Quiebre </vt:lpstr>
      <vt:lpstr> Como decía Peter Drucker: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Lic. Sady Pereira.</dc:creator>
  <cp:lastModifiedBy>Lic. Sady Pereira.</cp:lastModifiedBy>
  <cp:revision>2</cp:revision>
  <dcterms:created xsi:type="dcterms:W3CDTF">2026-01-23T02:11:11Z</dcterms:created>
  <dcterms:modified xsi:type="dcterms:W3CDTF">2026-01-23T02:39:12Z</dcterms:modified>
</cp:coreProperties>
</file>